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6"/>
  </p:notesMasterIdLst>
  <p:handoutMasterIdLst>
    <p:handoutMasterId r:id="rId7"/>
  </p:handoutMasterIdLst>
  <p:sldIdLst>
    <p:sldId id="793" r:id="rId2"/>
    <p:sldId id="797" r:id="rId3"/>
    <p:sldId id="794" r:id="rId4"/>
    <p:sldId id="798" r:id="rId5"/>
  </p:sldIdLst>
  <p:sldSz cx="9144000" cy="6858000" type="screen4x3"/>
  <p:notesSz cx="9928225" cy="67976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FF99"/>
    <a:srgbClr val="FFAFAF"/>
    <a:srgbClr val="FF66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0" autoAdjust="0"/>
    <p:restoredTop sz="85681" autoAdjust="0"/>
  </p:normalViewPr>
  <p:slideViewPr>
    <p:cSldViewPr>
      <p:cViewPr varScale="1">
        <p:scale>
          <a:sx n="109" d="100"/>
          <a:sy n="109" d="100"/>
        </p:scale>
        <p:origin x="339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5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4513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7E4AB18-20E1-438A-BF9E-5355061E5014}" type="datetimeFigureOut">
              <a:rPr lang="ko-KR" altLang="en-US"/>
              <a:pPr>
                <a:defRPr/>
              </a:pPr>
              <a:t>2019-04-30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4513" y="6456363"/>
            <a:ext cx="4302125" cy="3413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A4CD763-D50E-4211-AEB4-A998CC29C36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982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228975" y="565150"/>
            <a:ext cx="3627438" cy="271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173" name="Rectangle 5">
            <a:extLst/>
          </p:cNvPr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990600" y="3511550"/>
            <a:ext cx="8102600" cy="27749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vert="horz" wrap="square" lIns="90022" tIns="46825" rIns="90022" bIns="46825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ko-KR" noProof="0"/>
          </a:p>
        </p:txBody>
      </p:sp>
      <p:sp>
        <p:nvSpPr>
          <p:cNvPr id="7174" name="Rectangle 6">
            <a:extLst/>
          </p:cNvPr>
          <p:cNvSpPr>
            <a:spLocks noGrp="1" noChangeArrowheads="1"/>
          </p:cNvSpPr>
          <p:nvPr>
            <p:ph type="hdr" sz="quarter" idx="2"/>
          </p:nvPr>
        </p:nvSpPr>
        <p:spPr bwMode="auto">
          <a:xfrm>
            <a:off x="328613" y="0"/>
            <a:ext cx="4221162" cy="33813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vert="horz" wrap="square" lIns="90022" tIns="46825" rIns="90022" bIns="46825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lnSpc>
                <a:spcPct val="110000"/>
              </a:lnSpc>
              <a:defRPr sz="1400">
                <a:latin typeface="굴림" pitchFamily="50" charset="-127"/>
                <a:ea typeface="굴림" pitchFamily="50" charset="-127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75" name="Rectangle 7">
            <a:extLst/>
          </p:cNvPr>
          <p:cNvSpPr>
            <a:spLocks noGrp="1" noChangeArrowheads="1"/>
          </p:cNvSpPr>
          <p:nvPr>
            <p:ph type="dt" idx="3"/>
          </p:nvPr>
        </p:nvSpPr>
        <p:spPr bwMode="auto">
          <a:xfrm>
            <a:off x="5457825" y="0"/>
            <a:ext cx="4222750" cy="33813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vert="horz" wrap="square" lIns="90022" tIns="46825" rIns="90022" bIns="46825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lnSpc>
                <a:spcPct val="110000"/>
              </a:lnSpc>
              <a:defRPr sz="1400">
                <a:latin typeface="굴림" pitchFamily="50" charset="-127"/>
                <a:ea typeface="굴림" pitchFamily="50" charset="-127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76" name="Rectangle 8">
            <a:extLst/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28613" y="6456363"/>
            <a:ext cx="4221162" cy="33972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vert="horz" wrap="square" lIns="90022" tIns="46825" rIns="90022" bIns="46825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lnSpc>
                <a:spcPct val="110000"/>
              </a:lnSpc>
              <a:defRPr sz="1400">
                <a:latin typeface="굴림" pitchFamily="50" charset="-127"/>
                <a:ea typeface="굴림" pitchFamily="50" charset="-127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77" name="Rectangle 9">
            <a:extLst/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57825" y="6456363"/>
            <a:ext cx="4222750" cy="33972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vert="horz" wrap="square" lIns="90022" tIns="46825" rIns="90022" bIns="46825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lnSpc>
                <a:spcPct val="110000"/>
              </a:lnSpc>
              <a:defRPr sz="1400">
                <a:latin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F3CC918-B496-4F01-9E45-455917C9FBE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60816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8152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Action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bitmask </a:t>
            </a:r>
            <a:r>
              <a:rPr lang="ko-KR" altLang="en-US" baseline="0" dirty="0" smtClean="0"/>
              <a:t>사용이 적합</a:t>
            </a:r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95020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8277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Action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bitmask </a:t>
            </a:r>
            <a:r>
              <a:rPr lang="ko-KR" altLang="en-US" baseline="0" dirty="0" smtClean="0"/>
              <a:t>사용이 적합</a:t>
            </a:r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7424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396875" y="981075"/>
            <a:ext cx="8305800" cy="0"/>
          </a:xfrm>
          <a:prstGeom prst="line">
            <a:avLst/>
          </a:prstGeom>
          <a:noFill/>
          <a:ln w="127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395288" y="6065838"/>
            <a:ext cx="8305800" cy="0"/>
          </a:xfrm>
          <a:prstGeom prst="line">
            <a:avLst/>
          </a:prstGeom>
          <a:noFill/>
          <a:ln w="127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0" y="5411788"/>
            <a:ext cx="1512888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4">
            <a:extLst/>
          </p:cNvPr>
          <p:cNvSpPr>
            <a:spLocks noChangeArrowheads="1"/>
          </p:cNvSpPr>
          <p:nvPr/>
        </p:nvSpPr>
        <p:spPr bwMode="auto">
          <a:xfrm>
            <a:off x="0" y="0"/>
            <a:ext cx="9144000" cy="404813"/>
          </a:xfrm>
          <a:prstGeom prst="rect">
            <a:avLst/>
          </a:prstGeom>
          <a:solidFill>
            <a:srgbClr val="990033"/>
          </a:solidFill>
          <a:ln w="9525" algn="ctr">
            <a:solidFill>
              <a:srgbClr val="990033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8" name="Rectangle 15">
            <a:extLst/>
          </p:cNvPr>
          <p:cNvSpPr>
            <a:spLocks noChangeArrowheads="1"/>
          </p:cNvSpPr>
          <p:nvPr/>
        </p:nvSpPr>
        <p:spPr bwMode="auto">
          <a:xfrm>
            <a:off x="0" y="6669088"/>
            <a:ext cx="9144000" cy="188912"/>
          </a:xfrm>
          <a:prstGeom prst="rect">
            <a:avLst/>
          </a:prstGeom>
          <a:solidFill>
            <a:srgbClr val="990033"/>
          </a:solidFill>
          <a:ln w="9525" algn="ctr">
            <a:solidFill>
              <a:srgbClr val="990033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9" name="날짜 개체 틀 3">
            <a:extLst/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바닥글 개체 틀 4">
            <a:extLst/>
          </p:cNvPr>
          <p:cNvSpPr>
            <a:spLocks noGrp="1"/>
          </p:cNvSpPr>
          <p:nvPr>
            <p:ph type="ftr" sz="quarter" idx="11"/>
          </p:nvPr>
        </p:nvSpPr>
        <p:spPr>
          <a:xfrm>
            <a:off x="4714875" y="5357813"/>
            <a:ext cx="2895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r>
              <a:rPr lang="en-US" altLang="ko-KR" smtClean="0"/>
              <a:t>1)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9635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77025" y="227013"/>
            <a:ext cx="2071688" cy="60102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7013"/>
            <a:ext cx="6067425" cy="60102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29394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제목, 내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1">
            <a:extLst/>
          </p:cNvPr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7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71600" y="1752600"/>
            <a:ext cx="3467100" cy="43434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991100" y="1752600"/>
            <a:ext cx="3467100" cy="2095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991100" y="4000500"/>
            <a:ext cx="3467100" cy="2095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1385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1">
            <a:extLst/>
          </p:cNvPr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7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91513" cy="68103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68313" y="1052513"/>
            <a:ext cx="4038600" cy="51847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59313" y="1052513"/>
            <a:ext cx="4038600" cy="2516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59313" y="3721100"/>
            <a:ext cx="4038600" cy="25161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085166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1">
            <a:extLst/>
          </p:cNvPr>
          <p:cNvSpPr txBox="1">
            <a:spLocks noChangeArrowheads="1"/>
          </p:cNvSpPr>
          <p:nvPr/>
        </p:nvSpPr>
        <p:spPr bwMode="auto">
          <a:xfrm>
            <a:off x="3451225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5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100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rgbClr val="990033"/>
              </a:buClr>
              <a:buFont typeface="Wingdings" pitchFamily="2" charset="2"/>
              <a:buChar char="q"/>
              <a:defRPr sz="2400"/>
            </a:lvl1pPr>
            <a:lvl2pPr>
              <a:buClr>
                <a:srgbClr val="990033"/>
              </a:buClr>
              <a:defRPr sz="2000"/>
            </a:lvl2pPr>
            <a:lvl3pPr>
              <a:buClr>
                <a:srgbClr val="990033"/>
              </a:buClr>
              <a:defRPr sz="1800"/>
            </a:lvl3pPr>
            <a:lvl4pPr>
              <a:buClr>
                <a:srgbClr val="990033"/>
              </a:buClr>
              <a:defRPr sz="1600"/>
            </a:lvl4pPr>
            <a:lvl5pPr>
              <a:buClr>
                <a:srgbClr val="990033"/>
              </a:buCl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/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383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1">
            <a:extLst/>
          </p:cNvPr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5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138817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1">
            <a:extLst/>
          </p:cNvPr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6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68313" y="1052513"/>
            <a:ext cx="40386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9313" y="1052513"/>
            <a:ext cx="40386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14757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1">
            <a:extLst/>
          </p:cNvPr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8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70789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1">
            <a:extLst/>
          </p:cNvPr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4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04439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1">
            <a:extLst/>
          </p:cNvPr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6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01016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1">
            <a:extLst/>
          </p:cNvPr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6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06949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1">
            <a:extLst/>
          </p:cNvPr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5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6081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8">
            <a:extLst/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7013"/>
            <a:ext cx="8291513" cy="681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27" name="Rectangle 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513"/>
            <a:ext cx="82296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문자열 유형을 편집하려면 누르십시오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세째 수준</a:t>
            </a:r>
          </a:p>
          <a:p>
            <a:pPr lvl="3"/>
            <a:r>
              <a:rPr lang="ko-KR" altLang="en-US" smtClean="0"/>
              <a:t>네째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28" name="Line 31"/>
          <p:cNvSpPr>
            <a:spLocks noChangeShapeType="1"/>
          </p:cNvSpPr>
          <p:nvPr/>
        </p:nvSpPr>
        <p:spPr bwMode="auto">
          <a:xfrm>
            <a:off x="396875" y="981075"/>
            <a:ext cx="8305800" cy="0"/>
          </a:xfrm>
          <a:prstGeom prst="line">
            <a:avLst/>
          </a:prstGeom>
          <a:noFill/>
          <a:ln w="127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9" name="Rectangle 46">
            <a:extLst/>
          </p:cNvPr>
          <p:cNvSpPr>
            <a:spLocks noChangeArrowheads="1"/>
          </p:cNvSpPr>
          <p:nvPr/>
        </p:nvSpPr>
        <p:spPr bwMode="auto">
          <a:xfrm>
            <a:off x="0" y="6788150"/>
            <a:ext cx="9144000" cy="69850"/>
          </a:xfrm>
          <a:prstGeom prst="rect">
            <a:avLst/>
          </a:prstGeom>
          <a:solidFill>
            <a:srgbClr val="990033"/>
          </a:solidFill>
          <a:ln w="9525" algn="ctr">
            <a:solidFill>
              <a:srgbClr val="990033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1030" name="Rectangle 47">
            <a:extLst/>
          </p:cNvPr>
          <p:cNvSpPr>
            <a:spLocks noChangeArrowheads="1"/>
          </p:cNvSpPr>
          <p:nvPr/>
        </p:nvSpPr>
        <p:spPr bwMode="auto">
          <a:xfrm>
            <a:off x="0" y="-3175"/>
            <a:ext cx="9144000" cy="69850"/>
          </a:xfrm>
          <a:prstGeom prst="rect">
            <a:avLst/>
          </a:prstGeom>
          <a:solidFill>
            <a:srgbClr val="990033"/>
          </a:solidFill>
          <a:ln w="9525" algn="ctr">
            <a:solidFill>
              <a:srgbClr val="990033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7" name="슬라이드 번호 개체 틀 5">
            <a:extLst/>
          </p:cNvPr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fld id="{E9AC2783-FA6E-4220-8CEA-F6292138BAC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61" r:id="rId1"/>
    <p:sldLayoutId id="2147485962" r:id="rId2"/>
    <p:sldLayoutId id="2147485963" r:id="rId3"/>
    <p:sldLayoutId id="2147485964" r:id="rId4"/>
    <p:sldLayoutId id="2147485965" r:id="rId5"/>
    <p:sldLayoutId id="2147485966" r:id="rId6"/>
    <p:sldLayoutId id="2147485967" r:id="rId7"/>
    <p:sldLayoutId id="2147485968" r:id="rId8"/>
    <p:sldLayoutId id="2147485969" r:id="rId9"/>
    <p:sldLayoutId id="2147485970" r:id="rId10"/>
    <p:sldLayoutId id="2147485971" r:id="rId11"/>
    <p:sldLayoutId id="2147485972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2pPr>
      <a:lvl3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3pPr>
      <a:lvl4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4pPr>
      <a:lvl5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9pPr>
    </p:titleStyle>
    <p:bodyStyle>
      <a:lvl1pPr marL="342900" indent="-342900" algn="l" rtl="0" eaLnBrk="0" fontAlgn="t" hangingPunct="0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q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t" hangingPunct="0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l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t" hangingPunct="0">
        <a:spcBef>
          <a:spcPct val="20000"/>
        </a:spcBef>
        <a:spcAft>
          <a:spcPct val="0"/>
        </a:spcAft>
        <a:buFont typeface="굴림" panose="020B0600000101010101" pitchFamily="50" charset="-127"/>
        <a:buChar char="‒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t" hangingPunct="0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ú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t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 "/>
        <a:defRPr kumimoji="1"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t" hangingPunct="0">
        <a:spcBef>
          <a:spcPct val="20000"/>
        </a:spcBef>
        <a:spcAft>
          <a:spcPct val="0"/>
        </a:spcAft>
        <a:buFont typeface="Wingdings" pitchFamily="2" charset="2"/>
        <a:buChar char=" "/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t" hangingPunct="0">
        <a:spcBef>
          <a:spcPct val="20000"/>
        </a:spcBef>
        <a:spcAft>
          <a:spcPct val="0"/>
        </a:spcAft>
        <a:buFont typeface="Wingdings" pitchFamily="2" charset="2"/>
        <a:buChar char=" "/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t" hangingPunct="0">
        <a:spcBef>
          <a:spcPct val="20000"/>
        </a:spcBef>
        <a:spcAft>
          <a:spcPct val="0"/>
        </a:spcAft>
        <a:buFont typeface="Wingdings" pitchFamily="2" charset="2"/>
        <a:buChar char=" "/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t" hangingPunct="0">
        <a:spcBef>
          <a:spcPct val="20000"/>
        </a:spcBef>
        <a:spcAft>
          <a:spcPct val="0"/>
        </a:spcAft>
        <a:buFont typeface="Wingdings" pitchFamily="2" charset="2"/>
        <a:buChar char=" 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pache-mxnet/1d-3d-convolutions-explained-with-ms-excel-5f88c0f3594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9D%B8%EA%B3%B5_%EC%8B%A0%EA%B2%BD%EB%A7%9D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468313" y="1052514"/>
            <a:ext cx="8229600" cy="474287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smtClean="0"/>
              <a:t>3D input</a:t>
            </a:r>
          </a:p>
          <a:p>
            <a:pPr lvl="1"/>
            <a:r>
              <a:rPr lang="en-US" altLang="ko-KR" kern="0" dirty="0" smtClean="0"/>
              <a:t>Usually input as video</a:t>
            </a:r>
          </a:p>
          <a:p>
            <a:pPr lvl="1"/>
            <a:r>
              <a:rPr lang="en-US" altLang="ko-KR" kern="0" dirty="0" smtClean="0"/>
              <a:t>Collection of 2D images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 3D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0" y="5921826"/>
            <a:ext cx="9144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smtClean="0"/>
              <a:t>&lt; </a:t>
            </a:r>
            <a:r>
              <a:rPr lang="en-US" altLang="ko-KR" sz="1050" dirty="0">
                <a:hlinkClick r:id="rId3"/>
              </a:rPr>
              <a:t>https://medium.com/apache-mxnet/1d-3d-convolutions-explained-with-ms-excel-5f88c0f35941</a:t>
            </a:r>
            <a:r>
              <a:rPr lang="en-US" altLang="ko-KR" sz="1050" dirty="0" smtClean="0"/>
              <a:t> </a:t>
            </a:r>
            <a:r>
              <a:rPr lang="en-US" altLang="ko-KR" sz="1050" dirty="0" smtClean="0"/>
              <a:t>&gt;</a:t>
            </a:r>
            <a:endParaRPr lang="ko-KR" altLang="en-US" sz="1050" dirty="0"/>
          </a:p>
        </p:txBody>
      </p:sp>
      <p:pic>
        <p:nvPicPr>
          <p:cNvPr id="7" name="Picture 2" descr="https://cdn-images-1.medium.com/max/800/1*ROD5gvIR8Octbo0uk6RzzA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455419"/>
            <a:ext cx="5359472" cy="313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73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468313" y="1052514"/>
            <a:ext cx="8229600" cy="474287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smtClean="0"/>
              <a:t>State</a:t>
            </a:r>
          </a:p>
          <a:p>
            <a:pPr lvl="1"/>
            <a:r>
              <a:rPr lang="en-US" altLang="ko-KR" kern="0" dirty="0" smtClean="0"/>
              <a:t>State[# of UE][# of AP][# of mode]</a:t>
            </a:r>
          </a:p>
          <a:p>
            <a:pPr lvl="2"/>
            <a:r>
              <a:rPr lang="en-US" altLang="ko-KR" kern="0" dirty="0" smtClean="0"/>
              <a:t>Mode[] = { 0: connection</a:t>
            </a:r>
            <a:r>
              <a:rPr lang="en-US" altLang="ko-KR" kern="0" dirty="0" smtClean="0"/>
              <a:t>, </a:t>
            </a:r>
            <a:r>
              <a:rPr lang="en-US" altLang="ko-KR" kern="0" dirty="0" smtClean="0"/>
              <a:t>1: resource</a:t>
            </a:r>
            <a:r>
              <a:rPr lang="en-US" altLang="ko-KR" kern="0" dirty="0" smtClean="0"/>
              <a:t>, </a:t>
            </a:r>
            <a:r>
              <a:rPr lang="en-US" altLang="ko-KR" kern="0" dirty="0" smtClean="0"/>
              <a:t>2: bitrate }</a:t>
            </a:r>
          </a:p>
          <a:p>
            <a:pPr lvl="2"/>
            <a:endParaRPr lang="en-US" altLang="ko-KR" kern="0" dirty="0"/>
          </a:p>
          <a:p>
            <a:r>
              <a:rPr lang="en-US" altLang="ko-KR" kern="0" dirty="0" smtClean="0"/>
              <a:t>Action</a:t>
            </a:r>
            <a:endParaRPr lang="en-US" altLang="ko-KR" kern="0" dirty="0"/>
          </a:p>
          <a:p>
            <a:pPr lvl="1"/>
            <a:r>
              <a:rPr lang="en-US" altLang="ko-KR" kern="0" dirty="0" smtClean="0"/>
              <a:t>Use bitmask</a:t>
            </a:r>
            <a:endParaRPr lang="en-US" altLang="ko-KR" kern="0" dirty="0"/>
          </a:p>
          <a:p>
            <a:pPr lvl="1"/>
            <a:r>
              <a:rPr lang="en-US" altLang="ko-KR" kern="0" dirty="0"/>
              <a:t>Ex) </a:t>
            </a:r>
          </a:p>
          <a:p>
            <a:pPr marL="457200" lvl="1" indent="0">
              <a:buNone/>
            </a:pPr>
            <a:r>
              <a:rPr lang="en-US" altLang="ko-KR" sz="3200" kern="0" dirty="0"/>
              <a:t>	</a:t>
            </a:r>
            <a:r>
              <a:rPr lang="en-US" altLang="ko-KR" sz="3200" kern="0" dirty="0" smtClean="0"/>
              <a:t>103240 x 402130</a:t>
            </a:r>
            <a:endParaRPr lang="en-US" altLang="ko-KR" kern="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123728" y="3789040"/>
            <a:ext cx="288032" cy="432048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 smtClean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23159" y="3789040"/>
            <a:ext cx="288032" cy="432048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 smtClean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" name="직선 연결선 5"/>
          <p:cNvCxnSpPr/>
          <p:nvPr/>
        </p:nvCxnSpPr>
        <p:spPr bwMode="auto">
          <a:xfrm>
            <a:off x="1547664" y="4221088"/>
            <a:ext cx="1224136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직선 연결선 7"/>
          <p:cNvCxnSpPr/>
          <p:nvPr/>
        </p:nvCxnSpPr>
        <p:spPr bwMode="auto">
          <a:xfrm>
            <a:off x="3311091" y="4221088"/>
            <a:ext cx="1224136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 bwMode="auto">
          <a:xfrm>
            <a:off x="1380333" y="4221088"/>
            <a:ext cx="1606722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AP selection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2995165" y="4240009"/>
            <a:ext cx="2008883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Bitrate</a:t>
            </a:r>
            <a:r>
              <a:rPr lang="en-US" altLang="ko-KR" sz="2000" dirty="0" smtClean="0">
                <a:solidFill>
                  <a:srgbClr val="FF0000"/>
                </a:solidFill>
              </a:rPr>
              <a:t> selection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42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468313" y="1052514"/>
            <a:ext cx="8229600" cy="474287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smtClean="0"/>
              <a:t>Initiation</a:t>
            </a:r>
            <a:endParaRPr lang="en-US" altLang="ko-KR" kern="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Network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3126792" y="5921826"/>
            <a:ext cx="295232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/>
              <a:t>&lt; </a:t>
            </a:r>
            <a:r>
              <a:rPr lang="en-US" altLang="ko-KR" sz="1050" dirty="0" smtClean="0">
                <a:hlinkClick r:id="rId3"/>
              </a:rPr>
              <a:t>https</a:t>
            </a:r>
            <a:r>
              <a:rPr lang="en-US" altLang="ko-KR" sz="1050" dirty="0">
                <a:hlinkClick r:id="rId3"/>
              </a:rPr>
              <a:t>://</a:t>
            </a:r>
            <a:r>
              <a:rPr lang="en-US" altLang="ko-KR" sz="1050" dirty="0" smtClean="0">
                <a:hlinkClick r:id="rId3"/>
              </a:rPr>
              <a:t>ko.wikipedia.org/wiki/</a:t>
            </a:r>
            <a:r>
              <a:rPr lang="ko-KR" altLang="en-US" sz="1050" dirty="0" smtClean="0">
                <a:hlinkClick r:id="rId3"/>
              </a:rPr>
              <a:t>인공</a:t>
            </a:r>
            <a:r>
              <a:rPr lang="en-US" altLang="ko-KR" sz="1050" dirty="0" smtClean="0">
                <a:hlinkClick r:id="rId3"/>
              </a:rPr>
              <a:t>_</a:t>
            </a:r>
            <a:r>
              <a:rPr lang="ko-KR" altLang="en-US" sz="1050" dirty="0" smtClean="0"/>
              <a:t>신경망</a:t>
            </a:r>
            <a:r>
              <a:rPr lang="en-US" altLang="ko-KR" sz="1050" dirty="0" smtClean="0"/>
              <a:t> &gt;</a:t>
            </a:r>
            <a:endParaRPr lang="ko-KR" altLang="en-US" sz="1050" dirty="0"/>
          </a:p>
        </p:txBody>
      </p:sp>
      <p:pic>
        <p:nvPicPr>
          <p:cNvPr id="1026" name="Picture 2" descr="https://upload.wikimedia.org/wikipedia/commons/thumb/4/46/Colored_neural_network.svg/300px-Colored_neural_network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565" y="1988840"/>
            <a:ext cx="285750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6465070" y="3343118"/>
            <a:ext cx="1491306" cy="661946"/>
            <a:chOff x="6465070" y="3005477"/>
            <a:chExt cx="1491306" cy="661946"/>
          </a:xfrm>
        </p:grpSpPr>
        <p:sp>
          <p:nvSpPr>
            <p:cNvPr id="8" name="TextBox 7"/>
            <p:cNvSpPr txBox="1"/>
            <p:nvPr/>
          </p:nvSpPr>
          <p:spPr bwMode="auto">
            <a:xfrm>
              <a:off x="6769358" y="3005477"/>
              <a:ext cx="939681" cy="40011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/>
                <a:t>action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 bwMode="auto">
                <a:xfrm>
                  <a:off x="6465070" y="3328869"/>
                  <a:ext cx="1491306" cy="338554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altLang="ko-KR" sz="1600" dirty="0" smtClean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65070" y="3328869"/>
                  <a:ext cx="1491306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0714"/>
                  </a:stretch>
                </a:blipFill>
                <a:ln>
                  <a:noFill/>
                </a:ln>
                <a:ex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그룹 5"/>
          <p:cNvGrpSpPr/>
          <p:nvPr/>
        </p:nvGrpSpPr>
        <p:grpSpPr>
          <a:xfrm>
            <a:off x="1352995" y="3415126"/>
            <a:ext cx="1200777" cy="656423"/>
            <a:chOff x="1352995" y="3005477"/>
            <a:chExt cx="1200777" cy="656423"/>
          </a:xfrm>
        </p:grpSpPr>
        <p:sp>
          <p:nvSpPr>
            <p:cNvPr id="4" name="TextBox 3"/>
            <p:cNvSpPr txBox="1"/>
            <p:nvPr/>
          </p:nvSpPr>
          <p:spPr bwMode="auto">
            <a:xfrm>
              <a:off x="1547664" y="3005477"/>
              <a:ext cx="811441" cy="40011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/>
                <a:t>State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 bwMode="auto">
                <a:xfrm>
                  <a:off x="1352995" y="3323346"/>
                  <a:ext cx="1200777" cy="338554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en-US" altLang="ko-KR" sz="1600" dirty="0" smtClean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52995" y="3323346"/>
                  <a:ext cx="1200777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x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 bwMode="auto">
              <a:xfrm>
                <a:off x="6737951" y="1120598"/>
                <a:ext cx="1871923" cy="1077218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  <a:extLst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sz="1600" b="0" dirty="0" smtClean="0">
                    <a:latin typeface="Cambria Math" panose="02040503050406030204" pitchFamily="18" charset="0"/>
                  </a:rPr>
                  <a:t>: # of UE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ko-KR" sz="1600" dirty="0">
                    <a:latin typeface="Cambria Math" panose="02040503050406030204" pitchFamily="18" charset="0"/>
                  </a:rPr>
                  <a:t> : # of </a:t>
                </a:r>
                <a:r>
                  <a:rPr lang="en-US" altLang="ko-KR" sz="1600" dirty="0" smtClean="0">
                    <a:latin typeface="Cambria Math" panose="02040503050406030204" pitchFamily="18" charset="0"/>
                  </a:rPr>
                  <a:t>AP</a:t>
                </a:r>
                <a:endParaRPr lang="en-US" altLang="ko-KR" sz="16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ko-KR" sz="1600" dirty="0">
                    <a:latin typeface="Cambria Math" panose="02040503050406030204" pitchFamily="18" charset="0"/>
                  </a:rPr>
                  <a:t> : # of </a:t>
                </a:r>
                <a:r>
                  <a:rPr lang="en-US" altLang="ko-KR" sz="1600" dirty="0" smtClean="0">
                    <a:latin typeface="Cambria Math" panose="02040503050406030204" pitchFamily="18" charset="0"/>
                  </a:rPr>
                  <a:t>mode</a:t>
                </a:r>
                <a:endParaRPr lang="en-US" altLang="ko-KR" sz="16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ko-KR" sz="1600" dirty="0">
                    <a:latin typeface="Cambria Math" panose="02040503050406030204" pitchFamily="18" charset="0"/>
                  </a:rPr>
                  <a:t> : # of </a:t>
                </a:r>
                <a:r>
                  <a:rPr lang="en-US" altLang="ko-KR" sz="1600" dirty="0" smtClean="0">
                    <a:latin typeface="Cambria Math" panose="02040503050406030204" pitchFamily="18" charset="0"/>
                  </a:rPr>
                  <a:t>bitrate level</a:t>
                </a:r>
                <a:endParaRPr lang="en-US" altLang="ko-KR" sz="1600" b="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37951" y="1120598"/>
                <a:ext cx="1871923" cy="1077218"/>
              </a:xfrm>
              <a:prstGeom prst="rect">
                <a:avLst/>
              </a:prstGeom>
              <a:blipFill>
                <a:blip r:embed="rId7"/>
                <a:stretch>
                  <a:fillRect t="-1676" r="-324" b="-5028"/>
                </a:stretch>
              </a:blipFill>
              <a:ln>
                <a:solidFill>
                  <a:schemeClr val="bg2"/>
                </a:solidFill>
              </a:ln>
              <a:ex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2799513" y="5333726"/>
            <a:ext cx="3606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# of State &lt;&lt; </a:t>
            </a:r>
            <a:r>
              <a:rPr lang="en-US" altLang="ko-KR" b="1" dirty="0" smtClean="0">
                <a:solidFill>
                  <a:srgbClr val="FF0000"/>
                </a:solidFill>
              </a:rPr>
              <a:t># of Action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48064" y="2564904"/>
            <a:ext cx="1069669" cy="216024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 smtClean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25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468313" y="1052514"/>
            <a:ext cx="8229600" cy="474287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smtClean="0"/>
              <a:t>Resource</a:t>
            </a:r>
          </a:p>
          <a:p>
            <a:pPr lvl="1"/>
            <a:r>
              <a:rPr lang="en-US" altLang="ko-KR" kern="0" dirty="0"/>
              <a:t>When connection </a:t>
            </a:r>
            <a:r>
              <a:rPr lang="en-US" altLang="ko-KR" kern="0" dirty="0" smtClean="0"/>
              <a:t>was </a:t>
            </a:r>
            <a:r>
              <a:rPr lang="en-US" altLang="ko-KR" kern="0" dirty="0"/>
              <a:t>not </a:t>
            </a:r>
            <a:r>
              <a:rPr lang="en-US" altLang="ko-KR" kern="0" dirty="0" smtClean="0"/>
              <a:t>set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Problem</a:t>
            </a:r>
            <a:endParaRPr lang="en-US" altLang="ko-KR" dirty="0"/>
          </a:p>
        </p:txBody>
      </p:sp>
      <p:pic>
        <p:nvPicPr>
          <p:cNvPr id="11" name="Picture 8" descr="C:\Users\dream\Desktop\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789040"/>
            <a:ext cx="202827" cy="50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dream\Desktop\cli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336" y="2960645"/>
            <a:ext cx="167029" cy="32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dream\Desktop\cli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127283"/>
            <a:ext cx="167029" cy="32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dream\Desktop\cli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290" y="4581128"/>
            <a:ext cx="167029" cy="32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dream\Desktop\cli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581128"/>
            <a:ext cx="167029" cy="32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dream\Desktop\cli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581128"/>
            <a:ext cx="167029" cy="32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dream\Desktop\cli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020" y="2917412"/>
            <a:ext cx="167029" cy="32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C:\Users\dream\Desktop\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789040"/>
            <a:ext cx="202827" cy="50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/>
          <p:cNvCxnSpPr/>
          <p:nvPr/>
        </p:nvCxnSpPr>
        <p:spPr bwMode="auto">
          <a:xfrm flipH="1">
            <a:off x="4342779" y="3518801"/>
            <a:ext cx="839540" cy="52223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직선 화살표 연결선 23"/>
          <p:cNvCxnSpPr>
            <a:endCxn id="11" idx="0"/>
          </p:cNvCxnSpPr>
          <p:nvPr/>
        </p:nvCxnSpPr>
        <p:spPr bwMode="auto">
          <a:xfrm>
            <a:off x="4139952" y="3423952"/>
            <a:ext cx="101414" cy="36508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직선 화살표 연결선 25"/>
          <p:cNvCxnSpPr/>
          <p:nvPr/>
        </p:nvCxnSpPr>
        <p:spPr bwMode="auto">
          <a:xfrm flipV="1">
            <a:off x="3599892" y="4149080"/>
            <a:ext cx="474444" cy="43204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직선 화살표 연결선 27"/>
          <p:cNvCxnSpPr/>
          <p:nvPr/>
        </p:nvCxnSpPr>
        <p:spPr bwMode="auto">
          <a:xfrm flipH="1" flipV="1">
            <a:off x="4363148" y="4221088"/>
            <a:ext cx="577099" cy="36004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직선 화살표 연결선 29"/>
          <p:cNvCxnSpPr/>
          <p:nvPr/>
        </p:nvCxnSpPr>
        <p:spPr bwMode="auto">
          <a:xfrm flipH="1" flipV="1">
            <a:off x="6214987" y="4293036"/>
            <a:ext cx="157213" cy="21608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직선 화살표 연결선 31"/>
          <p:cNvCxnSpPr/>
          <p:nvPr/>
        </p:nvCxnSpPr>
        <p:spPr bwMode="auto">
          <a:xfrm flipH="1">
            <a:off x="6214987" y="3286353"/>
            <a:ext cx="240727" cy="40622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7479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pres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DADADA"/>
      </a:accent1>
      <a:accent2>
        <a:srgbClr val="676767"/>
      </a:accent2>
      <a:accent3>
        <a:srgbClr val="FFFFFF"/>
      </a:accent3>
      <a:accent4>
        <a:srgbClr val="000000"/>
      </a:accent4>
      <a:accent5>
        <a:srgbClr val="EAEAEA"/>
      </a:accent5>
      <a:accent6>
        <a:srgbClr val="5D5D5D"/>
      </a:accent6>
      <a:hlink>
        <a:srgbClr val="474747"/>
      </a:hlink>
      <a:folHlink>
        <a:srgbClr val="CECECE"/>
      </a:folHlink>
    </a:clrScheme>
    <a:fontScheme name="pres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1200" i="1" smtClean="0">
            <a:solidFill>
              <a:srgbClr val="FF0000"/>
            </a:solidFill>
            <a:latin typeface="Cambria Math" panose="020405030504060302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pitchFamily="50" charset="-127"/>
          </a:defRPr>
        </a:defPPr>
      </a:lstStyle>
    </a:lnDef>
    <a:txDef>
      <a:spPr bwMode="auto">
        <a:blipFill>
          <a:blip xmlns:r="http://schemas.openxmlformats.org/officeDocument/2006/relationships" r:embed="rId1"/>
          <a:stretch>
            <a:fillRect l="-973" t="-1290" b="-17204"/>
          </a:stretch>
        </a:blip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/>
      <a:lstStyle>
        <a:defPPr>
          <a:defRPr sz="2000">
            <a:noFill/>
          </a:defRPr>
        </a:defPPr>
      </a:lstStyle>
    </a:txDef>
  </a:objectDefaults>
  <a:extraClrSchemeLst>
    <a:extraClrScheme>
      <a:clrScheme name="pr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91810</TotalTime>
  <Words>123</Words>
  <Application>Microsoft Office PowerPoint</Application>
  <PresentationFormat>화면 슬라이드 쇼(4:3)</PresentationFormat>
  <Paragraphs>37</Paragraphs>
  <Slides>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굴림</vt:lpstr>
      <vt:lpstr>맑은 고딕</vt:lpstr>
      <vt:lpstr>Arial</vt:lpstr>
      <vt:lpstr>Cambria Math</vt:lpstr>
      <vt:lpstr>Wingdings</vt:lpstr>
      <vt:lpstr>pres</vt:lpstr>
      <vt:lpstr>Convolution 3D</vt:lpstr>
      <vt:lpstr>Data</vt:lpstr>
      <vt:lpstr>Neural Network</vt:lpstr>
      <vt:lpstr>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메카트로닉스  창의력 경진대회</dc:title>
  <dc:creator>Dooing</dc:creator>
  <cp:lastModifiedBy>하재준</cp:lastModifiedBy>
  <cp:revision>6315</cp:revision>
  <cp:lastPrinted>2018-08-16T16:32:18Z</cp:lastPrinted>
  <dcterms:created xsi:type="dcterms:W3CDTF">2010-07-29T14:05:23Z</dcterms:created>
  <dcterms:modified xsi:type="dcterms:W3CDTF">2019-04-30T00:35:52Z</dcterms:modified>
</cp:coreProperties>
</file>